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" name="Shape 2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+mj-lt"/>
        <a:ea typeface="+mj-ea"/>
        <a:cs typeface="+mj-cs"/>
        <a:sym typeface="Lucida Grande"/>
      </a:defRPr>
    </a:lvl1pPr>
    <a:lvl2pPr indent="228600" defTabSz="584200" latinLnBrk="0">
      <a:defRPr sz="2200">
        <a:latin typeface="+mj-lt"/>
        <a:ea typeface="+mj-ea"/>
        <a:cs typeface="+mj-cs"/>
        <a:sym typeface="Lucida Grande"/>
      </a:defRPr>
    </a:lvl2pPr>
    <a:lvl3pPr indent="457200" defTabSz="584200" latinLnBrk="0">
      <a:defRPr sz="2200">
        <a:latin typeface="+mj-lt"/>
        <a:ea typeface="+mj-ea"/>
        <a:cs typeface="+mj-cs"/>
        <a:sym typeface="Lucida Grande"/>
      </a:defRPr>
    </a:lvl3pPr>
    <a:lvl4pPr indent="685800" defTabSz="584200" latinLnBrk="0">
      <a:defRPr sz="2200">
        <a:latin typeface="+mj-lt"/>
        <a:ea typeface="+mj-ea"/>
        <a:cs typeface="+mj-cs"/>
        <a:sym typeface="Lucida Grande"/>
      </a:defRPr>
    </a:lvl4pPr>
    <a:lvl5pPr indent="914400" defTabSz="584200" latinLnBrk="0">
      <a:defRPr sz="2200">
        <a:latin typeface="+mj-lt"/>
        <a:ea typeface="+mj-ea"/>
        <a:cs typeface="+mj-cs"/>
        <a:sym typeface="Lucida Grande"/>
      </a:defRPr>
    </a:lvl5pPr>
    <a:lvl6pPr indent="1143000" defTabSz="584200" latinLnBrk="0">
      <a:defRPr sz="2200">
        <a:latin typeface="+mj-lt"/>
        <a:ea typeface="+mj-ea"/>
        <a:cs typeface="+mj-cs"/>
        <a:sym typeface="Lucida Grande"/>
      </a:defRPr>
    </a:lvl6pPr>
    <a:lvl7pPr indent="1371600" defTabSz="584200" latinLnBrk="0">
      <a:defRPr sz="2200">
        <a:latin typeface="+mj-lt"/>
        <a:ea typeface="+mj-ea"/>
        <a:cs typeface="+mj-cs"/>
        <a:sym typeface="Lucida Grande"/>
      </a:defRPr>
    </a:lvl7pPr>
    <a:lvl8pPr indent="1600200" defTabSz="584200" latinLnBrk="0">
      <a:defRPr sz="2200">
        <a:latin typeface="+mj-lt"/>
        <a:ea typeface="+mj-ea"/>
        <a:cs typeface="+mj-cs"/>
        <a:sym typeface="Lucida Grande"/>
      </a:defRPr>
    </a:lvl8pPr>
    <a:lvl9pPr indent="1828800" defTabSz="584200" latinLnBrk="0">
      <a:defRPr sz="2200">
        <a:latin typeface="+mj-lt"/>
        <a:ea typeface="+mj-ea"/>
        <a:cs typeface="+mj-cs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285652" y="8779791"/>
            <a:ext cx="3034455" cy="5207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20955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25400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29845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34290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38862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43434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48006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5257800" marR="0" indent="-13335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42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3237" y="2019300"/>
            <a:ext cx="6916738" cy="571182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23" name="Lent…"/>
          <p:cNvSpPr txBox="1"/>
          <p:nvPr>
            <p:ph type="title"/>
          </p:nvPr>
        </p:nvSpPr>
        <p:spPr>
          <a:xfrm>
            <a:off x="4256087" y="439737"/>
            <a:ext cx="4491038" cy="1255713"/>
          </a:xfrm>
          <a:prstGeom prst="rect">
            <a:avLst/>
          </a:prstGeom>
        </p:spPr>
        <p:txBody>
          <a:bodyPr/>
          <a:lstStyle/>
          <a:p>
            <a:pPr defTabSz="320675">
              <a:defRPr sz="5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Lent</a:t>
            </a:r>
          </a:p>
          <a:p>
            <a:pPr defTabSz="320675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Monday Reflection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ent…"/>
          <p:cNvSpPr txBox="1"/>
          <p:nvPr>
            <p:ph type="title"/>
          </p:nvPr>
        </p:nvSpPr>
        <p:spPr>
          <a:xfrm>
            <a:off x="2984500" y="634999"/>
            <a:ext cx="7034213" cy="1403352"/>
          </a:xfrm>
          <a:prstGeom prst="rect">
            <a:avLst/>
          </a:prstGeom>
        </p:spPr>
        <p:txBody>
          <a:bodyPr/>
          <a:lstStyle/>
          <a:p>
            <a:pPr defTabSz="449262">
              <a:defRPr sz="4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Lent</a:t>
            </a:r>
          </a:p>
          <a:p>
            <a:pPr defTabSz="449262">
              <a:defRPr sz="42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Monday Prayers</a:t>
            </a:r>
          </a:p>
        </p:txBody>
      </p:sp>
      <p:sp>
        <p:nvSpPr>
          <p:cNvPr id="26" name="Let us pray for those whom we will be helping by our charitable work this Lent.…"/>
          <p:cNvSpPr txBox="1"/>
          <p:nvPr/>
        </p:nvSpPr>
        <p:spPr>
          <a:xfrm>
            <a:off x="495300" y="2757487"/>
            <a:ext cx="6199188" cy="525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Let us pray for those whom we will be helping by our charitable work this Lent. 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May our efforts bring them hope in their times of trial and hardship. 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Lord, hear us…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Let us pray that we find the courage to observe Lent properly, and persevere in our Lenten resolutions. 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Lord, hear us…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St. Philip: Pray for us. </a:t>
            </a:r>
          </a:p>
          <a:p>
            <a:pPr defTabSz="457200">
              <a:defRPr i="1"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House Saint:</a:t>
            </a:r>
            <a:r>
              <a:rPr i="0"/>
              <a:t> Pray for us.</a:t>
            </a:r>
          </a:p>
          <a:p>
            <a:pPr defTabSz="457200"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In the name…</a:t>
            </a:r>
          </a:p>
        </p:txBody>
      </p:sp>
      <p:pic>
        <p:nvPicPr>
          <p:cNvPr id="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91412" y="3276600"/>
            <a:ext cx="5106988" cy="421798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2375" r="0" b="2375"/>
          <a:stretch>
            <a:fillRect/>
          </a:stretch>
        </p:blipFill>
        <p:spPr>
          <a:xfrm>
            <a:off x="3559175" y="1830387"/>
            <a:ext cx="5884863" cy="75898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0" name="Lent…"/>
          <p:cNvSpPr txBox="1"/>
          <p:nvPr>
            <p:ph type="title"/>
          </p:nvPr>
        </p:nvSpPr>
        <p:spPr>
          <a:xfrm>
            <a:off x="3292475" y="249237"/>
            <a:ext cx="6418263" cy="1479551"/>
          </a:xfrm>
          <a:prstGeom prst="rect">
            <a:avLst/>
          </a:prstGeom>
        </p:spPr>
        <p:txBody>
          <a:bodyPr/>
          <a:lstStyle/>
          <a:p>
            <a:pPr defTabSz="490537">
              <a:defRPr sz="5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Lent</a:t>
            </a:r>
          </a:p>
          <a:p>
            <a:pPr defTabSz="490537">
              <a:defRPr sz="4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Tuesday Reflection</a:t>
            </a:r>
          </a:p>
        </p:txBody>
      </p:sp>
      <p:sp>
        <p:nvSpPr>
          <p:cNvPr id="31" name="Piero della Francesca"/>
          <p:cNvSpPr txBox="1"/>
          <p:nvPr/>
        </p:nvSpPr>
        <p:spPr>
          <a:xfrm>
            <a:off x="9636125" y="9074149"/>
            <a:ext cx="190341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Piero della Francesca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1927" r="0" b="1927"/>
          <a:stretch>
            <a:fillRect/>
          </a:stretch>
        </p:blipFill>
        <p:spPr>
          <a:xfrm>
            <a:off x="7296150" y="2095500"/>
            <a:ext cx="4868863" cy="6337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4" name="Lent…"/>
          <p:cNvSpPr txBox="1"/>
          <p:nvPr>
            <p:ph type="title"/>
          </p:nvPr>
        </p:nvSpPr>
        <p:spPr>
          <a:xfrm>
            <a:off x="3114675" y="41275"/>
            <a:ext cx="6773863" cy="1655763"/>
          </a:xfrm>
          <a:prstGeom prst="rect">
            <a:avLst/>
          </a:prstGeom>
        </p:spPr>
        <p:txBody>
          <a:bodyPr/>
          <a:lstStyle/>
          <a:p>
            <a:pPr defTabSz="525462">
              <a:defRPr sz="54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Lent</a:t>
            </a:r>
          </a:p>
          <a:p>
            <a:pPr defTabSz="525462">
              <a:defRPr sz="54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Tuesday Prayers</a:t>
            </a:r>
          </a:p>
        </p:txBody>
      </p:sp>
      <p:sp>
        <p:nvSpPr>
          <p:cNvPr id="35" name="Let us pray for those whom we will be helping by our charitable work this Lent.…"/>
          <p:cNvSpPr txBox="1"/>
          <p:nvPr/>
        </p:nvSpPr>
        <p:spPr>
          <a:xfrm>
            <a:off x="839787" y="1327149"/>
            <a:ext cx="5243513" cy="787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Let us pray for those whom we will be helping by our charitable work this Lent. 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May our efforts bring them hope in their times of trial and hardship.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Lord, hear us…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Let us pray that we find the courage to observe Lent properly, and persevere in our Lenten resolutions.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Lord, hear us…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	St. Philip: Pray for us. 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	</a:t>
            </a:r>
            <a:r>
              <a:rPr i="1"/>
              <a:t>House Saint:</a:t>
            </a:r>
            <a:r>
              <a:t> Pray for us.</a:t>
            </a:r>
          </a:p>
          <a:p>
            <a:pPr defTabSz="457200">
              <a:defRPr sz="3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In the name…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9" t="0" r="9" b="0"/>
          <a:stretch>
            <a:fillRect/>
          </a:stretch>
        </p:blipFill>
        <p:spPr>
          <a:xfrm>
            <a:off x="2693987" y="1504950"/>
            <a:ext cx="7835901" cy="606107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8" name="Lent…"/>
          <p:cNvSpPr txBox="1"/>
          <p:nvPr/>
        </p:nvSpPr>
        <p:spPr>
          <a:xfrm>
            <a:off x="3808412" y="-51594"/>
            <a:ext cx="5608638" cy="148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Lent</a:t>
            </a:r>
          </a:p>
          <a:p>
            <a:pPr>
              <a:defRPr sz="3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Thursday Rosary</a:t>
            </a:r>
          </a:p>
        </p:txBody>
      </p:sp>
      <p:sp>
        <p:nvSpPr>
          <p:cNvPr id="39" name="First Sorrowful Mystery:…"/>
          <p:cNvSpPr txBox="1"/>
          <p:nvPr/>
        </p:nvSpPr>
        <p:spPr>
          <a:xfrm>
            <a:off x="244475" y="7721599"/>
            <a:ext cx="12514263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2800">
                <a:solidFill>
                  <a:srgbClr val="FFFFFF"/>
                </a:solidFill>
                <a:latin typeface="Baskerville SemiBold"/>
                <a:ea typeface="Baskerville SemiBold"/>
                <a:cs typeface="Baskerville SemiBold"/>
                <a:sym typeface="Baskerville SemiBold"/>
              </a:defRPr>
            </a:pPr>
            <a:r>
              <a:t>First Sorrowful Mystery:</a:t>
            </a:r>
          </a:p>
          <a:p>
            <a:pPr defTabSz="457200">
              <a:defRPr sz="2800">
                <a:solidFill>
                  <a:srgbClr val="FFFFFF"/>
                </a:solidFill>
                <a:latin typeface="Baskerville SemiBold"/>
                <a:ea typeface="Baskerville SemiBold"/>
                <a:cs typeface="Baskerville SemiBold"/>
                <a:sym typeface="Baskerville SemiBold"/>
              </a:defRPr>
            </a:pPr>
            <a:r>
              <a:t> THE AGONY IN THE GARDEN </a:t>
            </a:r>
          </a:p>
          <a:p>
            <a:pPr defTabSz="457200">
              <a:defRPr i="1" sz="2400">
                <a:solidFill>
                  <a:srgbClr val="FFFFFF"/>
                </a:solidFill>
                <a:latin typeface="Baskerville SemiBold"/>
                <a:ea typeface="Baskerville SemiBold"/>
                <a:cs typeface="Baskerville SemiBold"/>
                <a:sym typeface="Baskerville SemiBold"/>
              </a:defRPr>
            </a:pPr>
            <a:r>
              <a:t>In his anguish, Jesus prayed more earnestly, and his sweat became like great drops of blood falling down on the ground.</a:t>
            </a:r>
          </a:p>
        </p:txBody>
      </p:sp>
      <p:sp>
        <p:nvSpPr>
          <p:cNvPr id="40" name="El Greco"/>
          <p:cNvSpPr txBox="1"/>
          <p:nvPr/>
        </p:nvSpPr>
        <p:spPr>
          <a:xfrm>
            <a:off x="10637837" y="7196137"/>
            <a:ext cx="1111251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2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El Greco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13725" y="2149475"/>
            <a:ext cx="4143375" cy="6249988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Friday Prayer"/>
          <p:cNvSpPr txBox="1"/>
          <p:nvPr/>
        </p:nvSpPr>
        <p:spPr>
          <a:xfrm>
            <a:off x="4824694" y="441325"/>
            <a:ext cx="3353824" cy="7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Friday Prayer </a:t>
            </a:r>
          </a:p>
        </p:txBody>
      </p:sp>
      <p:sp>
        <p:nvSpPr>
          <p:cNvPr id="44" name="Remember that you can go to the Chapel for Confession this lunchtime.…"/>
          <p:cNvSpPr txBox="1"/>
          <p:nvPr/>
        </p:nvSpPr>
        <p:spPr>
          <a:xfrm>
            <a:off x="184150" y="2233612"/>
            <a:ext cx="6299200" cy="608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 sz="21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Remember that you can go to the Chapel for Confession this lunchtime.</a:t>
            </a:r>
          </a:p>
          <a:p>
            <a:pPr>
              <a:defRPr sz="2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>
              <a:defRPr b="1"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PRAYER FOR LENT</a:t>
            </a:r>
          </a:p>
          <a:p>
            <a:pPr>
              <a:defRPr b="1"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Bless us Lord, as you call us </a:t>
            </a: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to walk with you on this Lenten Journey. </a:t>
            </a: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Bless us Lord, as you remind us </a:t>
            </a: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that our purpose is to please you rather than pleasing ourselves.</a:t>
            </a: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Bless us Lord, as we seek the good of others </a:t>
            </a:r>
          </a:p>
          <a:p>
            <a:pPr>
              <a:defRPr sz="29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in our prayers, fasting and alms-giving.</a:t>
            </a:r>
          </a:p>
        </p:txBody>
      </p:sp>
      <p:sp>
        <p:nvSpPr>
          <p:cNvPr id="45" name="Maleki"/>
          <p:cNvSpPr txBox="1"/>
          <p:nvPr/>
        </p:nvSpPr>
        <p:spPr>
          <a:xfrm>
            <a:off x="9729787" y="8748712"/>
            <a:ext cx="1111251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20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Maleki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