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" name="Shape 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+mj-lt"/>
        <a:ea typeface="+mj-ea"/>
        <a:cs typeface="+mj-cs"/>
        <a:sym typeface="Lucida Grande"/>
      </a:defRPr>
    </a:lvl1pPr>
    <a:lvl2pPr indent="228600" defTabSz="584200" latinLnBrk="0">
      <a:defRPr sz="2200">
        <a:latin typeface="+mj-lt"/>
        <a:ea typeface="+mj-ea"/>
        <a:cs typeface="+mj-cs"/>
        <a:sym typeface="Lucida Grande"/>
      </a:defRPr>
    </a:lvl2pPr>
    <a:lvl3pPr indent="457200" defTabSz="584200" latinLnBrk="0">
      <a:defRPr sz="2200">
        <a:latin typeface="+mj-lt"/>
        <a:ea typeface="+mj-ea"/>
        <a:cs typeface="+mj-cs"/>
        <a:sym typeface="Lucida Grande"/>
      </a:defRPr>
    </a:lvl3pPr>
    <a:lvl4pPr indent="685800" defTabSz="584200" latinLnBrk="0">
      <a:defRPr sz="2200">
        <a:latin typeface="+mj-lt"/>
        <a:ea typeface="+mj-ea"/>
        <a:cs typeface="+mj-cs"/>
        <a:sym typeface="Lucida Grande"/>
      </a:defRPr>
    </a:lvl4pPr>
    <a:lvl5pPr indent="914400" defTabSz="584200" latinLnBrk="0">
      <a:defRPr sz="2200">
        <a:latin typeface="+mj-lt"/>
        <a:ea typeface="+mj-ea"/>
        <a:cs typeface="+mj-cs"/>
        <a:sym typeface="Lucida Grande"/>
      </a:defRPr>
    </a:lvl5pPr>
    <a:lvl6pPr indent="1143000" defTabSz="584200" latinLnBrk="0">
      <a:defRPr sz="2200">
        <a:latin typeface="+mj-lt"/>
        <a:ea typeface="+mj-ea"/>
        <a:cs typeface="+mj-cs"/>
        <a:sym typeface="Lucida Grande"/>
      </a:defRPr>
    </a:lvl6pPr>
    <a:lvl7pPr indent="1371600" defTabSz="584200" latinLnBrk="0">
      <a:defRPr sz="2200">
        <a:latin typeface="+mj-lt"/>
        <a:ea typeface="+mj-ea"/>
        <a:cs typeface="+mj-cs"/>
        <a:sym typeface="Lucida Grande"/>
      </a:defRPr>
    </a:lvl7pPr>
    <a:lvl8pPr indent="1600200" defTabSz="584200" latinLnBrk="0">
      <a:defRPr sz="2200">
        <a:latin typeface="+mj-lt"/>
        <a:ea typeface="+mj-ea"/>
        <a:cs typeface="+mj-cs"/>
        <a:sym typeface="Lucida Grande"/>
      </a:defRPr>
    </a:lvl8pPr>
    <a:lvl9pPr indent="1828800" defTabSz="58420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269999" y="254000"/>
            <a:ext cx="10464801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269999" y="2768600"/>
            <a:ext cx="10464801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85653" y="8779792"/>
            <a:ext cx="3034454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20955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25400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9845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34290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38862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43434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48006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52578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G_0370.jpeg" descr="IMG_0370.jpeg"/>
          <p:cNvPicPr>
            <a:picLocks noChangeAspect="1"/>
          </p:cNvPicPr>
          <p:nvPr/>
        </p:nvPicPr>
        <p:blipFill>
          <a:blip r:embed="rId2">
            <a:extLst/>
          </a:blip>
          <a:srcRect l="2088" t="0" r="2088" b="0"/>
          <a:stretch>
            <a:fillRect/>
          </a:stretch>
        </p:blipFill>
        <p:spPr>
          <a:xfrm>
            <a:off x="3883025" y="1760537"/>
            <a:ext cx="5237163" cy="772953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23" name="Christmas &amp; Humility…"/>
          <p:cNvSpPr txBox="1"/>
          <p:nvPr>
            <p:ph type="title"/>
          </p:nvPr>
        </p:nvSpPr>
        <p:spPr>
          <a:xfrm>
            <a:off x="3906837" y="-95250"/>
            <a:ext cx="5434013" cy="1690688"/>
          </a:xfrm>
          <a:prstGeom prst="rect">
            <a:avLst/>
          </a:prstGeom>
        </p:spPr>
        <p:txBody>
          <a:bodyPr/>
          <a:lstStyle/>
          <a:p>
            <a:pPr defTabSz="442912">
              <a:defRPr sz="4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Christmas &amp; Humility</a:t>
            </a:r>
          </a:p>
          <a:p>
            <a:pPr defTabSz="442912">
              <a:defRPr sz="4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Monday Reflection</a:t>
            </a:r>
          </a:p>
        </p:txBody>
      </p:sp>
      <p:sp>
        <p:nvSpPr>
          <p:cNvPr id="24" name="Bus Stop Nativity"/>
          <p:cNvSpPr txBox="1"/>
          <p:nvPr/>
        </p:nvSpPr>
        <p:spPr>
          <a:xfrm>
            <a:off x="9282391" y="9066212"/>
            <a:ext cx="172823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</a:defRPr>
            </a:lvl1pPr>
          </a:lstStyle>
          <a:p>
            <a:pPr/>
            <a:r>
              <a:t>Bus Stop Nativity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hristmas &amp; Humility…"/>
          <p:cNvSpPr txBox="1"/>
          <p:nvPr>
            <p:ph type="title"/>
          </p:nvPr>
        </p:nvSpPr>
        <p:spPr>
          <a:xfrm>
            <a:off x="2689225" y="122237"/>
            <a:ext cx="7624763" cy="1577976"/>
          </a:xfrm>
          <a:prstGeom prst="rect">
            <a:avLst/>
          </a:prstGeom>
        </p:spPr>
        <p:txBody>
          <a:bodyPr/>
          <a:lstStyle/>
          <a:p>
            <a:pPr defTabSz="512762">
              <a:defRPr sz="5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Christmas &amp; Humility</a:t>
            </a:r>
          </a:p>
          <a:p>
            <a:pPr defTabSz="512762">
              <a:defRPr sz="4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Monday Prayers</a:t>
            </a:r>
          </a:p>
        </p:txBody>
      </p:sp>
      <p:sp>
        <p:nvSpPr>
          <p:cNvPr id="27" name="Let us pray that we can learn to value humility as a virtue,…"/>
          <p:cNvSpPr txBox="1"/>
          <p:nvPr/>
        </p:nvSpPr>
        <p:spPr>
          <a:xfrm>
            <a:off x="881062" y="2135187"/>
            <a:ext cx="6008688" cy="668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that we can learn to value humility as a virtue, </a:t>
            </a:r>
          </a:p>
          <a:p>
            <a:pPr defTabSz="457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and not as a failing. </a:t>
            </a:r>
          </a:p>
          <a:p>
            <a:pPr defTabSz="457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 hear us…</a:t>
            </a:r>
          </a:p>
          <a:p>
            <a:pPr defTabSz="457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ask Mary, </a:t>
            </a:r>
          </a:p>
          <a:p>
            <a:pPr defTabSz="457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Mother of the Child Jesus, </a:t>
            </a:r>
          </a:p>
          <a:p>
            <a:pPr defTabSz="457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to pray for us.</a:t>
            </a:r>
          </a:p>
          <a:p>
            <a:pPr defTabSz="457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Hail Mary….</a:t>
            </a:r>
          </a:p>
          <a:p>
            <a:pPr defTabSz="457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St. Philip: Pray for us. </a:t>
            </a:r>
          </a:p>
          <a:p>
            <a:pPr defTabSz="457200">
              <a:defRPr i="1"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House Saint:</a:t>
            </a:r>
            <a:r>
              <a:rPr i="0"/>
              <a:t> Pray for us.</a:t>
            </a:r>
          </a:p>
          <a:p>
            <a:pPr defTabSz="457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name…</a:t>
            </a:r>
          </a:p>
        </p:txBody>
      </p:sp>
      <p:pic>
        <p:nvPicPr>
          <p:cNvPr id="28" name="IMG_0370.jpeg" descr="IMG_037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39062" y="2620962"/>
            <a:ext cx="4246563" cy="6008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863" r="0" b="863"/>
          <a:stretch>
            <a:fillRect/>
          </a:stretch>
        </p:blipFill>
        <p:spPr>
          <a:xfrm>
            <a:off x="3824287" y="1544637"/>
            <a:ext cx="5354638" cy="789463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31" name="Christmas &amp; Humility…"/>
          <p:cNvSpPr txBox="1"/>
          <p:nvPr>
            <p:ph type="title"/>
          </p:nvPr>
        </p:nvSpPr>
        <p:spPr>
          <a:xfrm>
            <a:off x="3295650" y="214312"/>
            <a:ext cx="6411913" cy="1298576"/>
          </a:xfrm>
          <a:prstGeom prst="rect">
            <a:avLst/>
          </a:prstGeom>
        </p:spPr>
        <p:txBody>
          <a:bodyPr/>
          <a:lstStyle/>
          <a:p>
            <a:pPr defTabSz="414337">
              <a:defRPr sz="4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Christmas &amp; Humility</a:t>
            </a:r>
          </a:p>
          <a:p>
            <a:pPr defTabSz="414337">
              <a:defRPr sz="3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Tuesday Reflection</a:t>
            </a:r>
          </a:p>
        </p:txBody>
      </p:sp>
      <p:sp>
        <p:nvSpPr>
          <p:cNvPr id="32" name="Christ scan"/>
          <p:cNvSpPr txBox="1"/>
          <p:nvPr/>
        </p:nvSpPr>
        <p:spPr>
          <a:xfrm>
            <a:off x="9328150" y="9066212"/>
            <a:ext cx="100636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700">
                <a:solidFill>
                  <a:srgbClr val="FFFFFF"/>
                </a:solidFill>
              </a:defRPr>
            </a:lvl1pPr>
          </a:lstStyle>
          <a:p>
            <a:pPr/>
            <a:r>
              <a:t>Christ scan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80" t="0" r="80" b="0"/>
          <a:stretch>
            <a:fillRect/>
          </a:stretch>
        </p:blipFill>
        <p:spPr>
          <a:xfrm>
            <a:off x="8148637" y="2497137"/>
            <a:ext cx="4337051" cy="65166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35" name="Christmas &amp; Humility…"/>
          <p:cNvSpPr txBox="1"/>
          <p:nvPr>
            <p:ph type="title"/>
          </p:nvPr>
        </p:nvSpPr>
        <p:spPr>
          <a:xfrm>
            <a:off x="3114675" y="104775"/>
            <a:ext cx="6773863" cy="1655763"/>
          </a:xfrm>
          <a:prstGeom prst="rect">
            <a:avLst/>
          </a:prstGeom>
        </p:spPr>
        <p:txBody>
          <a:bodyPr/>
          <a:lstStyle/>
          <a:p>
            <a:pPr defTabSz="525462">
              <a:defRPr sz="5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Christmas &amp; Humility</a:t>
            </a:r>
          </a:p>
          <a:p>
            <a:pPr defTabSz="525462">
              <a:defRPr sz="5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Tuesday Prayers</a:t>
            </a:r>
          </a:p>
        </p:txBody>
      </p:sp>
      <p:sp>
        <p:nvSpPr>
          <p:cNvPr id="36" name="Let us pray for our parents and our families, that we model ourselves more on the Holy Family, as we celebrate Christmas.   Lord hear us……"/>
          <p:cNvSpPr txBox="1"/>
          <p:nvPr/>
        </p:nvSpPr>
        <p:spPr>
          <a:xfrm>
            <a:off x="481012" y="2144712"/>
            <a:ext cx="6630988" cy="695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our parents and our families, that we model ourselves more on the Holy Family, as we celebrate Christmas. 		Lord hear us… </a:t>
            </a:r>
          </a:p>
          <a:p>
            <a:pPr algn="l" defTabSz="457200"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457200"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those for whom we are collecting this Advent, that they find the warmth of God’s love in the season of Christmas.  </a:t>
            </a:r>
          </a:p>
          <a:p>
            <a:pPr algn="l" defTabSz="457200"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 hear us… </a:t>
            </a:r>
          </a:p>
          <a:p>
            <a:pPr algn="l" defTabSz="457200"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 hear us… </a:t>
            </a:r>
          </a:p>
          <a:p>
            <a:pPr algn="l" defTabSz="457200"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457200"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St. Philip: Pray for us. </a:t>
            </a:r>
          </a:p>
          <a:p>
            <a:pPr algn="l" defTabSz="457200">
              <a:defRPr i="1"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House Saint:</a:t>
            </a:r>
            <a:r>
              <a:rPr i="0"/>
              <a:t> Pray for us. </a:t>
            </a:r>
          </a:p>
          <a:p>
            <a:pPr algn="l" defTabSz="457200"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asted-image-2.jpeg" descr="pasted-image-2.jpeg"/>
          <p:cNvPicPr>
            <a:picLocks noChangeAspect="1"/>
          </p:cNvPicPr>
          <p:nvPr/>
        </p:nvPicPr>
        <p:blipFill>
          <a:blip r:embed="rId2">
            <a:extLst/>
          </a:blip>
          <a:srcRect l="0" t="292" r="0" b="292"/>
          <a:stretch>
            <a:fillRect/>
          </a:stretch>
        </p:blipFill>
        <p:spPr>
          <a:xfrm>
            <a:off x="3975100" y="2063749"/>
            <a:ext cx="4865688" cy="69516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39" name="Christmas &amp; Humility…"/>
          <p:cNvSpPr txBox="1"/>
          <p:nvPr>
            <p:ph type="title"/>
          </p:nvPr>
        </p:nvSpPr>
        <p:spPr>
          <a:xfrm>
            <a:off x="3105150" y="249237"/>
            <a:ext cx="6416675" cy="1479551"/>
          </a:xfrm>
          <a:prstGeom prst="rect">
            <a:avLst/>
          </a:prstGeom>
        </p:spPr>
        <p:txBody>
          <a:bodyPr/>
          <a:lstStyle/>
          <a:p>
            <a:pPr defTabSz="490537">
              <a:defRPr sz="5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Christmas &amp; Humility</a:t>
            </a:r>
          </a:p>
          <a:p>
            <a:pPr defTabSz="490537">
              <a:defRPr sz="4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Wednesday Reflection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637" t="0" r="1637" b="0"/>
          <a:stretch>
            <a:fillRect/>
          </a:stretch>
        </p:blipFill>
        <p:spPr>
          <a:xfrm>
            <a:off x="8837612" y="2522537"/>
            <a:ext cx="3784601" cy="56229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42" name="Christmas &amp; Humility…"/>
          <p:cNvSpPr txBox="1"/>
          <p:nvPr>
            <p:ph type="title"/>
          </p:nvPr>
        </p:nvSpPr>
        <p:spPr>
          <a:xfrm>
            <a:off x="1189037" y="349250"/>
            <a:ext cx="6296026" cy="1539875"/>
          </a:xfrm>
          <a:prstGeom prst="rect">
            <a:avLst/>
          </a:prstGeom>
        </p:spPr>
        <p:txBody>
          <a:bodyPr/>
          <a:lstStyle/>
          <a:p>
            <a:pPr defTabSz="554037">
              <a:defRPr sz="4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Christmas &amp; Humility</a:t>
            </a:r>
          </a:p>
          <a:p>
            <a:pPr defTabSz="554037">
              <a:defRPr sz="4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Wednesday Prayers</a:t>
            </a:r>
          </a:p>
        </p:txBody>
      </p:sp>
      <p:sp>
        <p:nvSpPr>
          <p:cNvPr id="43" name="Let us pray for those for whom we are collecting this Advent, that they find the warmth of God’s love in the season of Christmas.…"/>
          <p:cNvSpPr txBox="1"/>
          <p:nvPr/>
        </p:nvSpPr>
        <p:spPr>
          <a:xfrm>
            <a:off x="354012" y="2139950"/>
            <a:ext cx="7966076" cy="638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those for whom we are collecting this Advent, that they find the warmth of God’s love in the season of Christmas.  </a:t>
            </a:r>
          </a:p>
          <a:p>
            <a:pPr algn="l" defTabSz="457200">
              <a:defRPr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 hear us… </a:t>
            </a:r>
          </a:p>
          <a:p>
            <a:pPr algn="l" defTabSz="457200">
              <a:defRPr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457200">
              <a:defRPr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ask Mary, Mother of God, </a:t>
            </a:r>
          </a:p>
          <a:p>
            <a:pPr algn="l" defTabSz="457200">
              <a:defRPr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to pray for our families this Christmas</a:t>
            </a:r>
          </a:p>
          <a:p>
            <a:pPr algn="l" defTabSz="457200">
              <a:defRPr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457200">
              <a:defRPr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Hail Mary…</a:t>
            </a:r>
          </a:p>
          <a:p>
            <a:pPr algn="l" defTabSz="457200">
              <a:defRPr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457200">
              <a:defRPr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St. Philip: Pray for us. </a:t>
            </a:r>
          </a:p>
          <a:p>
            <a:pPr algn="l" defTabSz="457200">
              <a:defRPr i="1"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House Saint:</a:t>
            </a:r>
            <a:r>
              <a:rPr i="0"/>
              <a:t> Pray for us. </a:t>
            </a:r>
          </a:p>
          <a:p>
            <a:pPr algn="l" defTabSz="457200">
              <a:defRPr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 …</a:t>
            </a:r>
          </a:p>
          <a:p>
            <a:pPr algn="l" defTabSz="457200">
              <a:defRPr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asted-image-3.jpeg" descr="pasted-image-3.jpeg"/>
          <p:cNvPicPr>
            <a:picLocks noChangeAspect="1"/>
          </p:cNvPicPr>
          <p:nvPr/>
        </p:nvPicPr>
        <p:blipFill>
          <a:blip r:embed="rId2">
            <a:extLst/>
          </a:blip>
          <a:srcRect l="1193" t="0" r="1193" b="0"/>
          <a:stretch>
            <a:fillRect/>
          </a:stretch>
        </p:blipFill>
        <p:spPr>
          <a:xfrm>
            <a:off x="6424612" y="920750"/>
            <a:ext cx="6126164" cy="79105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46" name="Christmas &amp; Humility…"/>
          <p:cNvSpPr txBox="1"/>
          <p:nvPr/>
        </p:nvSpPr>
        <p:spPr>
          <a:xfrm>
            <a:off x="601619" y="611187"/>
            <a:ext cx="4526050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Christmas &amp; Humility</a:t>
            </a:r>
          </a:p>
          <a:p>
            <a:pPr>
              <a:defRPr sz="3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Thursday Rosary</a:t>
            </a:r>
          </a:p>
        </p:txBody>
      </p:sp>
      <p:sp>
        <p:nvSpPr>
          <p:cNvPr id="47" name="Third Joyful Mystery:…"/>
          <p:cNvSpPr txBox="1"/>
          <p:nvPr/>
        </p:nvSpPr>
        <p:spPr>
          <a:xfrm>
            <a:off x="358775" y="2551112"/>
            <a:ext cx="5010150" cy="556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8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Third Joyful Mystery:</a:t>
            </a:r>
          </a:p>
          <a:p>
            <a:pPr defTabSz="457200">
              <a:defRPr sz="40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</a:p>
          <a:p>
            <a:pPr defTabSz="457200">
              <a:defRPr sz="40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THE NATIVITY</a:t>
            </a:r>
          </a:p>
          <a:p>
            <a:pPr defTabSz="457200">
              <a:defRPr sz="38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</a:p>
          <a:p>
            <a:pPr defTabSz="457200">
              <a:defRPr i="1" sz="31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Mary gave birth to her firstborn son </a:t>
            </a:r>
          </a:p>
          <a:p>
            <a:pPr defTabSz="457200">
              <a:defRPr i="1" sz="31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and wrapped him in bands of cloth, </a:t>
            </a:r>
          </a:p>
          <a:p>
            <a:pPr defTabSz="457200">
              <a:defRPr i="1" sz="31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and laid him in a manger, </a:t>
            </a:r>
          </a:p>
          <a:p>
            <a:pPr defTabSz="457200">
              <a:defRPr i="1" sz="31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because there was no place for them in the inn.</a:t>
            </a:r>
          </a:p>
        </p:txBody>
      </p:sp>
      <p:sp>
        <p:nvSpPr>
          <p:cNvPr id="48" name="Baroccio"/>
          <p:cNvSpPr txBox="1"/>
          <p:nvPr/>
        </p:nvSpPr>
        <p:spPr>
          <a:xfrm>
            <a:off x="9093094" y="8969375"/>
            <a:ext cx="789199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700">
                <a:solidFill>
                  <a:srgbClr val="FFFFFF"/>
                </a:solidFill>
              </a:defRPr>
            </a:lvl1pPr>
          </a:lstStyle>
          <a:p>
            <a:pPr/>
            <a:r>
              <a:t>Baroccio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sted-image-4.jpeg" descr="pasted-image-4.jpeg"/>
          <p:cNvPicPr>
            <a:picLocks noChangeAspect="1"/>
          </p:cNvPicPr>
          <p:nvPr/>
        </p:nvPicPr>
        <p:blipFill>
          <a:blip r:embed="rId2">
            <a:extLst/>
          </a:blip>
          <a:srcRect l="0" t="1477" r="0" b="1477"/>
          <a:stretch>
            <a:fillRect/>
          </a:stretch>
        </p:blipFill>
        <p:spPr>
          <a:xfrm>
            <a:off x="7743825" y="1398587"/>
            <a:ext cx="2976563" cy="7661276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Advent Friday Prayer"/>
          <p:cNvSpPr txBox="1"/>
          <p:nvPr/>
        </p:nvSpPr>
        <p:spPr>
          <a:xfrm>
            <a:off x="3925168" y="315912"/>
            <a:ext cx="5152877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Advent Friday Prayer </a:t>
            </a:r>
          </a:p>
        </p:txBody>
      </p:sp>
      <p:sp>
        <p:nvSpPr>
          <p:cNvPr id="52" name="Remember that you can go to the Chapel for Confession this lunchtime.…"/>
          <p:cNvSpPr txBox="1"/>
          <p:nvPr/>
        </p:nvSpPr>
        <p:spPr>
          <a:xfrm>
            <a:off x="965200" y="2109868"/>
            <a:ext cx="5662613" cy="6238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1" sz="2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Remember that you can go to the Chapel for Confession this lunchtime.</a:t>
            </a:r>
          </a:p>
          <a:p>
            <a:pPr>
              <a:defRPr sz="25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Thomas Aquinas</a:t>
            </a:r>
          </a:p>
          <a:p>
            <a:pPr>
              <a:defRPr b="1"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PRAYER FOR A WATCHFUL HEART</a:t>
            </a:r>
            <a:r>
              <a:rPr b="0"/>
              <a:t> </a:t>
            </a:r>
          </a:p>
          <a:p>
            <a:pPr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Grant me, O Lord my God</a:t>
            </a:r>
          </a:p>
          <a:p>
            <a:pPr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 mind to know you,</a:t>
            </a:r>
          </a:p>
          <a:p>
            <a:pPr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 heart to seek you,</a:t>
            </a:r>
          </a:p>
          <a:p>
            <a:pPr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wisdom to find you,</a:t>
            </a:r>
          </a:p>
          <a:p>
            <a:pPr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conduct pleasing to you,</a:t>
            </a:r>
          </a:p>
          <a:p>
            <a:pPr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faithful perseverance in waiting for you, </a:t>
            </a:r>
          </a:p>
          <a:p>
            <a:pPr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and a hope of finally embracing you. </a:t>
            </a:r>
          </a:p>
          <a:p>
            <a:pPr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Through Christ our Lord, </a:t>
            </a:r>
          </a:p>
          <a:p>
            <a:pPr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Amen.</a:t>
            </a:r>
          </a:p>
        </p:txBody>
      </p:sp>
      <p:sp>
        <p:nvSpPr>
          <p:cNvPr id="53" name="Van Eyck"/>
          <p:cNvSpPr txBox="1"/>
          <p:nvPr/>
        </p:nvSpPr>
        <p:spPr>
          <a:xfrm>
            <a:off x="8808622" y="9205912"/>
            <a:ext cx="84696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700">
                <a:solidFill>
                  <a:srgbClr val="FFFFFF"/>
                </a:solidFill>
              </a:defRPr>
            </a:lvl1pPr>
          </a:lstStyle>
          <a:p>
            <a:pPr/>
            <a:r>
              <a:t>Van Eyck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