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+mn-lt"/>
        <a:ea typeface="+mn-ea"/>
        <a:cs typeface="+mn-cs"/>
        <a:sym typeface="Lucida Grande"/>
      </a:defRPr>
    </a:lvl1pPr>
    <a:lvl2pPr indent="228600" defTabSz="584200" latinLnBrk="0">
      <a:defRPr sz="2200">
        <a:latin typeface="+mn-lt"/>
        <a:ea typeface="+mn-ea"/>
        <a:cs typeface="+mn-cs"/>
        <a:sym typeface="Lucida Grande"/>
      </a:defRPr>
    </a:lvl2pPr>
    <a:lvl3pPr indent="457200" defTabSz="584200" latinLnBrk="0">
      <a:defRPr sz="2200">
        <a:latin typeface="+mn-lt"/>
        <a:ea typeface="+mn-ea"/>
        <a:cs typeface="+mn-cs"/>
        <a:sym typeface="Lucida Grande"/>
      </a:defRPr>
    </a:lvl3pPr>
    <a:lvl4pPr indent="685800" defTabSz="584200" latinLnBrk="0">
      <a:defRPr sz="2200">
        <a:latin typeface="+mn-lt"/>
        <a:ea typeface="+mn-ea"/>
        <a:cs typeface="+mn-cs"/>
        <a:sym typeface="Lucida Grande"/>
      </a:defRPr>
    </a:lvl4pPr>
    <a:lvl5pPr indent="914400" defTabSz="584200" latinLnBrk="0">
      <a:defRPr sz="2200">
        <a:latin typeface="+mn-lt"/>
        <a:ea typeface="+mn-ea"/>
        <a:cs typeface="+mn-cs"/>
        <a:sym typeface="Lucida Grande"/>
      </a:defRPr>
    </a:lvl5pPr>
    <a:lvl6pPr indent="1143000" defTabSz="584200" latinLnBrk="0">
      <a:defRPr sz="2200">
        <a:latin typeface="+mn-lt"/>
        <a:ea typeface="+mn-ea"/>
        <a:cs typeface="+mn-cs"/>
        <a:sym typeface="Lucida Grande"/>
      </a:defRPr>
    </a:lvl6pPr>
    <a:lvl7pPr indent="1371600" defTabSz="584200" latinLnBrk="0">
      <a:defRPr sz="2200">
        <a:latin typeface="+mn-lt"/>
        <a:ea typeface="+mn-ea"/>
        <a:cs typeface="+mn-cs"/>
        <a:sym typeface="Lucida Grande"/>
      </a:defRPr>
    </a:lvl7pPr>
    <a:lvl8pPr indent="1600200" defTabSz="584200" latinLnBrk="0">
      <a:defRPr sz="2200">
        <a:latin typeface="+mn-lt"/>
        <a:ea typeface="+mn-ea"/>
        <a:cs typeface="+mn-cs"/>
        <a:sym typeface="Lucida Grande"/>
      </a:defRPr>
    </a:lvl8pPr>
    <a:lvl9pPr indent="1828800" defTabSz="584200" latinLnBrk="0">
      <a:defRPr sz="2200">
        <a:latin typeface="+mn-lt"/>
        <a:ea typeface="+mn-ea"/>
        <a:cs typeface="+mn-cs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269999" y="254000"/>
            <a:ext cx="10464801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269999" y="2768600"/>
            <a:ext cx="10464801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285653" y="8779792"/>
            <a:ext cx="3034454" cy="5207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2095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2540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29845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34290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38862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43434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48006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5257800" marR="0" indent="-13335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Tx/>
        <a:buSzPct val="171000"/>
        <a:buFontTx/>
        <a:buChar char=""/>
        <a:tabLst/>
        <a:defRPr b="0" baseline="0" cap="none" i="0" spc="0" strike="noStrike" sz="4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men…"/>
          <p:cNvSpPr txBox="1"/>
          <p:nvPr>
            <p:ph type="title"/>
          </p:nvPr>
        </p:nvSpPr>
        <p:spPr>
          <a:xfrm>
            <a:off x="3330575" y="465137"/>
            <a:ext cx="6342063" cy="1255713"/>
          </a:xfrm>
          <a:prstGeom prst="rect">
            <a:avLst/>
          </a:prstGeom>
        </p:spPr>
        <p:txBody>
          <a:bodyPr/>
          <a:lstStyle/>
          <a:p>
            <a:pPr defTabSz="320675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</a:t>
            </a:r>
          </a:p>
          <a:p>
            <a:pPr defTabSz="320675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Reflection</a:t>
            </a:r>
          </a:p>
        </p:txBody>
      </p:sp>
      <p:pic>
        <p:nvPicPr>
          <p:cNvPr id="2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74293" y="1974607"/>
            <a:ext cx="5256214" cy="7334251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El Greco"/>
          <p:cNvSpPr txBox="1"/>
          <p:nvPr/>
        </p:nvSpPr>
        <p:spPr>
          <a:xfrm>
            <a:off x="9643781" y="8912403"/>
            <a:ext cx="99536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El Greco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men…"/>
          <p:cNvSpPr txBox="1"/>
          <p:nvPr>
            <p:ph type="title"/>
          </p:nvPr>
        </p:nvSpPr>
        <p:spPr>
          <a:xfrm>
            <a:off x="2984500" y="634999"/>
            <a:ext cx="7034213" cy="1403352"/>
          </a:xfrm>
          <a:prstGeom prst="rect">
            <a:avLst/>
          </a:prstGeom>
        </p:spPr>
        <p:txBody>
          <a:bodyPr/>
          <a:lstStyle/>
          <a:p>
            <a:pPr defTabSz="449262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</a:t>
            </a:r>
          </a:p>
          <a:p>
            <a:pPr defTabSz="449262">
              <a:defRPr sz="4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Monday Prayers</a:t>
            </a:r>
          </a:p>
        </p:txBody>
      </p:sp>
      <p:sp>
        <p:nvSpPr>
          <p:cNvPr id="27" name="Let us pray for those whom we will be helping by our charitable work this Lent. May our efforts bring them hope in their times of trial and hardship.…"/>
          <p:cNvSpPr txBox="1"/>
          <p:nvPr/>
        </p:nvSpPr>
        <p:spPr>
          <a:xfrm>
            <a:off x="495300" y="2941637"/>
            <a:ext cx="6199188" cy="488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those whom we will be helping by our charitable work this Lent. May our efforts bring them hope in their times of trial and hardship.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Lord, hear us…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Our Lady to pray for us, that we have the courage to commit ourselves more fully to her son Jesus.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Mary.... </a:t>
            </a:r>
          </a:p>
          <a:p>
            <a:pPr defTabSz="457200"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pic>
        <p:nvPicPr>
          <p:cNvPr id="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1412" y="3276600"/>
            <a:ext cx="5106988" cy="421798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men…"/>
          <p:cNvSpPr txBox="1"/>
          <p:nvPr>
            <p:ph type="title"/>
          </p:nvPr>
        </p:nvSpPr>
        <p:spPr>
          <a:xfrm>
            <a:off x="3506787" y="261937"/>
            <a:ext cx="5989638" cy="1158876"/>
          </a:xfrm>
          <a:prstGeom prst="rect">
            <a:avLst/>
          </a:prstGeom>
        </p:spPr>
        <p:txBody>
          <a:bodyPr/>
          <a:lstStyle/>
          <a:p>
            <a:pPr defTabSz="366712">
              <a:defRPr sz="37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</a:t>
            </a:r>
          </a:p>
          <a:p>
            <a:pPr defTabSz="366712">
              <a:defRPr sz="3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Reflection</a:t>
            </a:r>
          </a:p>
        </p:txBody>
      </p:sp>
      <p:pic>
        <p:nvPicPr>
          <p:cNvPr id="31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03" t="0" r="703" b="0"/>
          <a:stretch>
            <a:fillRect/>
          </a:stretch>
        </p:blipFill>
        <p:spPr>
          <a:xfrm>
            <a:off x="4362449" y="2371725"/>
            <a:ext cx="4278314" cy="65071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men…"/>
          <p:cNvSpPr txBox="1"/>
          <p:nvPr>
            <p:ph type="title"/>
          </p:nvPr>
        </p:nvSpPr>
        <p:spPr>
          <a:xfrm>
            <a:off x="3114675" y="41275"/>
            <a:ext cx="6773863" cy="1655763"/>
          </a:xfrm>
          <a:prstGeom prst="rect">
            <a:avLst/>
          </a:prstGeom>
        </p:spPr>
        <p:txBody>
          <a:bodyPr/>
          <a:lstStyle/>
          <a:p>
            <a:pPr defTabSz="525462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</a:t>
            </a:r>
          </a:p>
          <a:p>
            <a:pPr defTabSz="525462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Tuesday Prayers</a:t>
            </a:r>
          </a:p>
        </p:txBody>
      </p:sp>
      <p:sp>
        <p:nvSpPr>
          <p:cNvPr id="34" name="Let us ask Our Lady to pray for us, that we have the courage to commit ourselves more fully to her son Jesus.…"/>
          <p:cNvSpPr txBox="1"/>
          <p:nvPr/>
        </p:nvSpPr>
        <p:spPr>
          <a:xfrm>
            <a:off x="839787" y="2984499"/>
            <a:ext cx="5243513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ask Our Lady to pray for us, that we have the courage to commit ourselves more fully to her son Jesus. 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Mary.… 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name….</a:t>
            </a: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	</a:t>
            </a:r>
          </a:p>
        </p:txBody>
      </p:sp>
      <p:pic>
        <p:nvPicPr>
          <p:cNvPr id="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0804" y="2690642"/>
            <a:ext cx="4014670" cy="5870916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Our Lady of Czestochowa"/>
          <p:cNvSpPr txBox="1"/>
          <p:nvPr/>
        </p:nvSpPr>
        <p:spPr>
          <a:xfrm>
            <a:off x="8187166" y="8677434"/>
            <a:ext cx="2541945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Our Lady of Czestochowa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759" r="0" b="759"/>
          <a:stretch>
            <a:fillRect/>
          </a:stretch>
        </p:blipFill>
        <p:spPr>
          <a:xfrm>
            <a:off x="3492500" y="1949450"/>
            <a:ext cx="6018213" cy="73517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39" name="Amen…"/>
          <p:cNvSpPr txBox="1"/>
          <p:nvPr>
            <p:ph type="title"/>
          </p:nvPr>
        </p:nvSpPr>
        <p:spPr>
          <a:xfrm>
            <a:off x="3292475" y="249237"/>
            <a:ext cx="6418263" cy="1479551"/>
          </a:xfrm>
          <a:prstGeom prst="rect">
            <a:avLst/>
          </a:prstGeom>
        </p:spPr>
        <p:txBody>
          <a:bodyPr/>
          <a:lstStyle/>
          <a:p>
            <a:pPr defTabSz="490537">
              <a:defRPr sz="50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</a:t>
            </a:r>
          </a:p>
          <a:p>
            <a:pPr defTabSz="490537">
              <a:defRPr sz="4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Reflection</a:t>
            </a:r>
          </a:p>
        </p:txBody>
      </p:sp>
      <p:sp>
        <p:nvSpPr>
          <p:cNvPr id="40" name="Henri Lebrasque"/>
          <p:cNvSpPr txBox="1"/>
          <p:nvPr/>
        </p:nvSpPr>
        <p:spPr>
          <a:xfrm>
            <a:off x="9788525" y="8932862"/>
            <a:ext cx="15636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Henri Lebrasque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141" t="0" r="1141" b="0"/>
          <a:stretch>
            <a:fillRect/>
          </a:stretch>
        </p:blipFill>
        <p:spPr>
          <a:xfrm>
            <a:off x="7775574" y="1935162"/>
            <a:ext cx="4489452" cy="706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3" name="Amen…"/>
          <p:cNvSpPr txBox="1"/>
          <p:nvPr>
            <p:ph type="title"/>
          </p:nvPr>
        </p:nvSpPr>
        <p:spPr>
          <a:xfrm>
            <a:off x="3114675" y="41275"/>
            <a:ext cx="6773863" cy="1655763"/>
          </a:xfrm>
          <a:prstGeom prst="rect">
            <a:avLst/>
          </a:prstGeom>
        </p:spPr>
        <p:txBody>
          <a:bodyPr/>
          <a:lstStyle/>
          <a:p>
            <a:pPr defTabSz="525462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</a:t>
            </a:r>
          </a:p>
          <a:p>
            <a:pPr defTabSz="525462">
              <a:defRPr sz="54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Wednesday Prayers</a:t>
            </a:r>
          </a:p>
        </p:txBody>
      </p:sp>
      <p:sp>
        <p:nvSpPr>
          <p:cNvPr id="44" name="Let us pray for our mothers, giving thanks for all that they do for us, and asking for them to be filled with God’s grace.…"/>
          <p:cNvSpPr txBox="1"/>
          <p:nvPr/>
        </p:nvSpPr>
        <p:spPr>
          <a:xfrm>
            <a:off x="852487" y="3541712"/>
            <a:ext cx="5559426" cy="384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Let us pray for our mothers, giving thanks for all that they do for us, and asking for them to be filled with God’s grace. </a:t>
            </a: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Hail Mary…</a:t>
            </a:r>
          </a:p>
          <a:p>
            <a:pPr defTabSz="457200">
              <a:defRPr i="1"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 defTabSz="457200">
              <a:defRPr sz="3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the name…</a:t>
            </a:r>
          </a:p>
        </p:txBody>
      </p:sp>
      <p:sp>
        <p:nvSpPr>
          <p:cNvPr id="45" name="Cassatt"/>
          <p:cNvSpPr txBox="1"/>
          <p:nvPr/>
        </p:nvSpPr>
        <p:spPr>
          <a:xfrm>
            <a:off x="9523412" y="9285287"/>
            <a:ext cx="9953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Cassatt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77" t="0" r="1077" b="0"/>
          <a:stretch>
            <a:fillRect/>
          </a:stretch>
        </p:blipFill>
        <p:spPr>
          <a:xfrm>
            <a:off x="3902074" y="1581150"/>
            <a:ext cx="5421314" cy="60610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>
                <a:alpha val="75000"/>
              </a:srgbClr>
            </a:outerShdw>
          </a:effectLst>
        </p:spPr>
      </p:pic>
      <p:sp>
        <p:nvSpPr>
          <p:cNvPr id="48" name="Amen…"/>
          <p:cNvSpPr txBox="1"/>
          <p:nvPr/>
        </p:nvSpPr>
        <p:spPr>
          <a:xfrm>
            <a:off x="2090737" y="168275"/>
            <a:ext cx="9043988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Amen</a:t>
            </a:r>
            <a:endParaRPr sz="4800"/>
          </a:p>
          <a:p>
            <a:pPr>
              <a:defRPr sz="3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Thursday Rosary</a:t>
            </a:r>
          </a:p>
        </p:txBody>
      </p:sp>
      <p:sp>
        <p:nvSpPr>
          <p:cNvPr id="49" name="The First Joyful Mystery:…"/>
          <p:cNvSpPr txBox="1"/>
          <p:nvPr/>
        </p:nvSpPr>
        <p:spPr>
          <a:xfrm>
            <a:off x="244475" y="7721599"/>
            <a:ext cx="12514263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8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First Joyful Mystery:</a:t>
            </a:r>
          </a:p>
          <a:p>
            <a:pPr defTabSz="457200">
              <a:defRPr sz="28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ANNUNCIATION </a:t>
            </a:r>
          </a:p>
          <a:p>
            <a:pPr defTabSz="457200">
              <a:defRPr i="1" sz="24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The angel said to Mary, ‘Do not be afraid, Mary, for you have found favour with God. </a:t>
            </a:r>
          </a:p>
          <a:p>
            <a:pPr defTabSz="457200">
              <a:defRPr i="1" sz="2400">
                <a:solidFill>
                  <a:srgbClr val="FFFFFF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And now, you will conceive in your womb and bear a son, and you will name him Jesus.’</a:t>
            </a:r>
          </a:p>
        </p:txBody>
      </p:sp>
      <p:sp>
        <p:nvSpPr>
          <p:cNvPr id="50" name="Lippi"/>
          <p:cNvSpPr txBox="1"/>
          <p:nvPr/>
        </p:nvSpPr>
        <p:spPr>
          <a:xfrm>
            <a:off x="9421812" y="7312024"/>
            <a:ext cx="99536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1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Lippi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53585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8879" t="0" r="8879" b="0"/>
          <a:stretch>
            <a:fillRect/>
          </a:stretch>
        </p:blipFill>
        <p:spPr>
          <a:xfrm>
            <a:off x="8129587" y="2024062"/>
            <a:ext cx="4311651" cy="65024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Friday Prayer"/>
          <p:cNvSpPr txBox="1"/>
          <p:nvPr/>
        </p:nvSpPr>
        <p:spPr>
          <a:xfrm>
            <a:off x="4824694" y="441325"/>
            <a:ext cx="3353824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Friday Prayer </a:t>
            </a:r>
          </a:p>
        </p:txBody>
      </p:sp>
      <p:sp>
        <p:nvSpPr>
          <p:cNvPr id="54" name="Remember that you can go to the Chapel for Confession this lunchtime.…"/>
          <p:cNvSpPr txBox="1"/>
          <p:nvPr/>
        </p:nvSpPr>
        <p:spPr>
          <a:xfrm>
            <a:off x="184150" y="2233612"/>
            <a:ext cx="6299200" cy="608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i="1" sz="21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Remember that you can go to the Chapel for Confession this lunchtime.</a:t>
            </a:r>
          </a:p>
          <a:p>
            <a:pPr>
              <a:defRPr sz="26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b="1"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PRAYER FOR LENT</a:t>
            </a:r>
          </a:p>
          <a:p>
            <a:pPr>
              <a:defRPr b="1"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Bless us Lord, as you call us </a:t>
            </a: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to walk with you on this Lenten Journey. </a:t>
            </a: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Bless us Lord, as you remind us </a:t>
            </a: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that our purpose is to please you rather than pleasing ourselves.</a:t>
            </a: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Bless us Lord, as we seek the good of others </a:t>
            </a:r>
          </a:p>
          <a:p>
            <a:pPr>
              <a:defRPr sz="29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pPr>
            <a:r>
              <a:t>in our prayers, fasting and alms-giving.</a:t>
            </a:r>
          </a:p>
        </p:txBody>
      </p:sp>
      <p:sp>
        <p:nvSpPr>
          <p:cNvPr id="55" name="Ribera"/>
          <p:cNvSpPr txBox="1"/>
          <p:nvPr/>
        </p:nvSpPr>
        <p:spPr>
          <a:xfrm>
            <a:off x="9766300" y="8767762"/>
            <a:ext cx="1038225" cy="30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i="1" sz="2200">
                <a:solidFill>
                  <a:srgbClr val="FFFFF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r>
              <a:t>Ribera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Lucida Grande"/>
        <a:ea typeface="Lucida Grande"/>
        <a:cs typeface="Lucida Grand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